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98" r:id="rId3"/>
    <p:sldId id="323" r:id="rId4"/>
    <p:sldId id="322" r:id="rId5"/>
  </p:sldIdLst>
  <p:sldSz cx="9144000" cy="6858000" type="screen4x3"/>
  <p:notesSz cx="9872663" cy="67421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FF"/>
    <a:srgbClr val="6600CC"/>
    <a:srgbClr val="FF9933"/>
    <a:srgbClr val="EE7F00"/>
    <a:srgbClr val="FF6600"/>
    <a:srgbClr val="0052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803" autoAdjust="0"/>
  </p:normalViewPr>
  <p:slideViewPr>
    <p:cSldViewPr>
      <p:cViewPr varScale="1">
        <p:scale>
          <a:sx n="97" d="100"/>
          <a:sy n="97" d="100"/>
        </p:scale>
        <p:origin x="1532" y="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4277157" cy="336945"/>
          </a:xfrm>
          <a:prstGeom prst="rect">
            <a:avLst/>
          </a:prstGeom>
        </p:spPr>
        <p:txBody>
          <a:bodyPr vert="horz" lIns="90662" tIns="45331" rIns="90662" bIns="4533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93207" y="3"/>
            <a:ext cx="4277156" cy="336945"/>
          </a:xfrm>
          <a:prstGeom prst="rect">
            <a:avLst/>
          </a:prstGeom>
        </p:spPr>
        <p:txBody>
          <a:bodyPr vert="horz" lIns="90662" tIns="45331" rIns="90662" bIns="45331" rtlCol="0"/>
          <a:lstStyle>
            <a:lvl1pPr algn="r">
              <a:defRPr sz="1200"/>
            </a:lvl1pPr>
          </a:lstStyle>
          <a:p>
            <a:fld id="{EB182692-8C3D-4971-89FB-B2409D0E19B6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04096"/>
            <a:ext cx="4277157" cy="336945"/>
          </a:xfrm>
          <a:prstGeom prst="rect">
            <a:avLst/>
          </a:prstGeom>
        </p:spPr>
        <p:txBody>
          <a:bodyPr vert="horz" lIns="90662" tIns="45331" rIns="90662" bIns="4533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93207" y="6404096"/>
            <a:ext cx="4277156" cy="336945"/>
          </a:xfrm>
          <a:prstGeom prst="rect">
            <a:avLst/>
          </a:prstGeom>
        </p:spPr>
        <p:txBody>
          <a:bodyPr vert="horz" lIns="90662" tIns="45331" rIns="90662" bIns="45331" rtlCol="0" anchor="b"/>
          <a:lstStyle>
            <a:lvl1pPr algn="r">
              <a:defRPr sz="1200"/>
            </a:lvl1pPr>
          </a:lstStyle>
          <a:p>
            <a:fld id="{2AE597EB-FB3C-463C-9D01-9E34E274B62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83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8206" cy="337813"/>
          </a:xfrm>
          <a:prstGeom prst="rect">
            <a:avLst/>
          </a:prstGeom>
        </p:spPr>
        <p:txBody>
          <a:bodyPr vert="horz" lIns="90662" tIns="45331" rIns="90662" bIns="4533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92881" y="2"/>
            <a:ext cx="4278206" cy="337813"/>
          </a:xfrm>
          <a:prstGeom prst="rect">
            <a:avLst/>
          </a:prstGeom>
        </p:spPr>
        <p:txBody>
          <a:bodyPr vert="horz" lIns="90662" tIns="45331" rIns="90662" bIns="45331" rtlCol="0"/>
          <a:lstStyle>
            <a:lvl1pPr algn="r">
              <a:defRPr sz="1200"/>
            </a:lvl1pPr>
          </a:lstStyle>
          <a:p>
            <a:fld id="{557356E4-95D7-4952-9783-FCD87334204C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6413"/>
            <a:ext cx="3370263" cy="2528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2" tIns="45331" rIns="90662" bIns="4533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795" y="3202150"/>
            <a:ext cx="7899076" cy="3034030"/>
          </a:xfrm>
          <a:prstGeom prst="rect">
            <a:avLst/>
          </a:prstGeom>
        </p:spPr>
        <p:txBody>
          <a:bodyPr vert="horz" lIns="90662" tIns="45331" rIns="90662" bIns="45331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6404305"/>
            <a:ext cx="4278206" cy="336241"/>
          </a:xfrm>
          <a:prstGeom prst="rect">
            <a:avLst/>
          </a:prstGeom>
        </p:spPr>
        <p:txBody>
          <a:bodyPr vert="horz" lIns="90662" tIns="45331" rIns="90662" bIns="4533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92881" y="6404305"/>
            <a:ext cx="4278206" cy="336241"/>
          </a:xfrm>
          <a:prstGeom prst="rect">
            <a:avLst/>
          </a:prstGeom>
        </p:spPr>
        <p:txBody>
          <a:bodyPr vert="horz" lIns="90662" tIns="45331" rIns="90662" bIns="45331" rtlCol="0" anchor="b"/>
          <a:lstStyle>
            <a:lvl1pPr algn="r">
              <a:defRPr sz="1200"/>
            </a:lvl1pPr>
          </a:lstStyle>
          <a:p>
            <a:fld id="{CD596824-1537-4C90-B3D9-7735473442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80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96824-1537-4C90-B3D9-77354734428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2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37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58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90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23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17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88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94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30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39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78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77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BDA50-0FFF-4509-A819-2539CA0F707D}" type="datetimeFigureOut">
              <a:rPr lang="fr-FR" smtClean="0"/>
              <a:pPr/>
              <a:t>28/04/2020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E1047-9DCD-4287-8D9C-68B0EA3659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85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48881"/>
            <a:ext cx="7772400" cy="1440160"/>
          </a:xfrm>
        </p:spPr>
        <p:txBody>
          <a:bodyPr>
            <a:noAutofit/>
          </a:bodyPr>
          <a:lstStyle/>
          <a:p>
            <a:r>
              <a:rPr lang="fr-FR" sz="3000" b="1" dirty="0" smtClean="0">
                <a:solidFill>
                  <a:schemeClr val="bg1"/>
                </a:solidFill>
              </a:rPr>
              <a:t/>
            </a:r>
            <a:br>
              <a:rPr lang="fr-FR" sz="3000" b="1" dirty="0" smtClean="0">
                <a:solidFill>
                  <a:schemeClr val="bg1"/>
                </a:solidFill>
              </a:rPr>
            </a:br>
            <a:r>
              <a:rPr lang="fr-FR" sz="3000" b="1" dirty="0" smtClean="0">
                <a:solidFill>
                  <a:schemeClr val="bg1"/>
                </a:solidFill>
              </a:rPr>
              <a:t>Adaptation des modalités d’évaluation </a:t>
            </a:r>
            <a:br>
              <a:rPr lang="fr-FR" sz="3000" b="1" dirty="0" smtClean="0">
                <a:solidFill>
                  <a:schemeClr val="bg1"/>
                </a:solidFill>
              </a:rPr>
            </a:br>
            <a:r>
              <a:rPr lang="fr-FR" sz="3000" b="1" dirty="0" smtClean="0">
                <a:solidFill>
                  <a:schemeClr val="bg1"/>
                </a:solidFill>
              </a:rPr>
              <a:t>2019-2020</a:t>
            </a:r>
            <a:br>
              <a:rPr lang="fr-FR" sz="3000" b="1" dirty="0" smtClean="0">
                <a:solidFill>
                  <a:schemeClr val="bg1"/>
                </a:solidFill>
              </a:rPr>
            </a:br>
            <a:r>
              <a:rPr lang="fr-FR" sz="3000" b="1" dirty="0">
                <a:solidFill>
                  <a:schemeClr val="bg1"/>
                </a:solidFill>
              </a:rPr>
              <a:t/>
            </a:r>
            <a:br>
              <a:rPr lang="fr-FR" sz="3000" b="1" dirty="0">
                <a:solidFill>
                  <a:schemeClr val="bg1"/>
                </a:solidFill>
              </a:rPr>
            </a:b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536" y="616530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5291"/>
                </a:solidFill>
              </a:rPr>
              <a:t>www.univ-evry.fr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2555776" y="548680"/>
            <a:ext cx="4032448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i="1" dirty="0" smtClean="0">
                <a:solidFill>
                  <a:schemeClr val="bg1"/>
                </a:solidFill>
              </a:rPr>
              <a:t>Live pédagogique</a:t>
            </a:r>
          </a:p>
          <a:p>
            <a:r>
              <a:rPr lang="fr-FR" sz="2200" i="1" dirty="0" smtClean="0">
                <a:solidFill>
                  <a:schemeClr val="bg1"/>
                </a:solidFill>
              </a:rPr>
              <a:t>29 </a:t>
            </a:r>
            <a:r>
              <a:rPr lang="fr-FR" sz="2200" i="1" dirty="0" smtClean="0">
                <a:solidFill>
                  <a:schemeClr val="bg1"/>
                </a:solidFill>
              </a:rPr>
              <a:t>avril 2020</a:t>
            </a:r>
            <a:endParaRPr lang="fr-FR" sz="2200" i="1" dirty="0">
              <a:solidFill>
                <a:schemeClr val="bg1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827584" y="4725144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i="1" dirty="0" smtClean="0">
                <a:solidFill>
                  <a:schemeClr val="bg1"/>
                </a:solidFill>
              </a:rPr>
              <a:t>Direction de l’Offre de Formation</a:t>
            </a:r>
            <a:endParaRPr lang="fr-FR" sz="1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7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1800" y="116632"/>
            <a:ext cx="6048672" cy="720080"/>
          </a:xfrm>
        </p:spPr>
        <p:txBody>
          <a:bodyPr>
            <a:normAutofit/>
          </a:bodyPr>
          <a:lstStyle/>
          <a:p>
            <a:r>
              <a:rPr lang="fr-FR" sz="2500" b="1" dirty="0" smtClean="0">
                <a:solidFill>
                  <a:schemeClr val="bg1"/>
                </a:solidFill>
              </a:rPr>
              <a:t>Rappel du calendrier</a:t>
            </a:r>
            <a:endParaRPr lang="fr-FR" sz="2500" b="1" dirty="0">
              <a:solidFill>
                <a:srgbClr val="EE7F0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51520" y="1052736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just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just"/>
            <a:r>
              <a:rPr lang="fr-FR" sz="2400" dirty="0" smtClean="0">
                <a:solidFill>
                  <a:srgbClr val="F79646">
                    <a:lumMod val="75000"/>
                  </a:srgbClr>
                </a:solidFill>
              </a:rPr>
              <a:t>	</a:t>
            </a:r>
          </a:p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l">
              <a:buFontTx/>
              <a:buAutoNum type="arabicParenR"/>
            </a:pPr>
            <a:endParaRPr lang="fr-FR" sz="2400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095415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endParaRPr lang="fr-FR" sz="2000" b="1" u="sng" dirty="0" smtClean="0"/>
          </a:p>
          <a:p>
            <a:pPr algn="ctr" hangingPunct="0"/>
            <a:r>
              <a:rPr lang="fr-FR" sz="2000" b="1" u="sng" dirty="0" smtClean="0"/>
              <a:t>Planning </a:t>
            </a:r>
            <a:r>
              <a:rPr lang="fr-FR" sz="2000" b="1" u="sng" dirty="0" smtClean="0"/>
              <a:t>prévisionnel</a:t>
            </a:r>
            <a:endParaRPr lang="fr-FR" sz="2000" b="1" dirty="0" smtClean="0"/>
          </a:p>
          <a:p>
            <a:pPr algn="just" hangingPunct="0"/>
            <a:r>
              <a:rPr lang="fr-FR" dirty="0" smtClean="0"/>
              <a:t> </a:t>
            </a:r>
            <a:endParaRPr lang="fr-FR" dirty="0" smtClean="0"/>
          </a:p>
          <a:p>
            <a:pPr algn="just" hangingPunct="0"/>
            <a:endParaRPr lang="fr-FR" dirty="0" smtClean="0"/>
          </a:p>
          <a:p>
            <a:pPr algn="ctr" hangingPunct="0"/>
            <a:r>
              <a:rPr lang="fr-FR" b="1" dirty="0" smtClean="0"/>
              <a:t>1</a:t>
            </a:r>
            <a:r>
              <a:rPr lang="fr-FR" b="1" baseline="30000" dirty="0" smtClean="0"/>
              <a:t>ère</a:t>
            </a:r>
            <a:r>
              <a:rPr lang="fr-FR" b="1" dirty="0" smtClean="0"/>
              <a:t> session</a:t>
            </a:r>
          </a:p>
          <a:p>
            <a:pPr algn="ctr" hangingPunct="0"/>
            <a:r>
              <a:rPr lang="fr-FR" dirty="0" smtClean="0"/>
              <a:t>Du 25 mai au 12 juin, en privilégiant la période 25 mai - 5 juin</a:t>
            </a:r>
          </a:p>
          <a:p>
            <a:pPr algn="ctr" hangingPunct="0"/>
            <a:r>
              <a:rPr lang="fr-FR" u="sng" dirty="0" smtClean="0">
                <a:solidFill>
                  <a:srgbClr val="FF0000"/>
                </a:solidFill>
              </a:rPr>
              <a:t>Réponse au questionnaire Sphinx</a:t>
            </a:r>
            <a:r>
              <a:rPr lang="fr-FR" dirty="0" smtClean="0">
                <a:solidFill>
                  <a:srgbClr val="FF0000"/>
                </a:solidFill>
              </a:rPr>
              <a:t> : 4 mai</a:t>
            </a:r>
          </a:p>
          <a:p>
            <a:pPr algn="ctr" hangingPunct="0"/>
            <a:endParaRPr lang="fr-FR" dirty="0"/>
          </a:p>
          <a:p>
            <a:pPr algn="ctr" hangingPunct="0"/>
            <a:r>
              <a:rPr lang="fr-FR" b="1" dirty="0" smtClean="0"/>
              <a:t>Délai entre les deux sessions</a:t>
            </a:r>
          </a:p>
          <a:p>
            <a:pPr algn="ctr" hangingPunct="0"/>
            <a:r>
              <a:rPr lang="fr-FR" dirty="0" smtClean="0"/>
              <a:t>2 semaines si la 1</a:t>
            </a:r>
            <a:r>
              <a:rPr lang="fr-FR" baseline="30000" dirty="0" smtClean="0"/>
              <a:t>ère</a:t>
            </a:r>
            <a:r>
              <a:rPr lang="fr-FR" dirty="0" smtClean="0"/>
              <a:t> session se termine au 5 juin, 1 semaine si elle se termine le 12 juin</a:t>
            </a:r>
          </a:p>
          <a:p>
            <a:pPr marL="285750" indent="-285750" algn="ctr" hangingPunct="0">
              <a:buFontTx/>
              <a:buChar char="-"/>
            </a:pPr>
            <a:endParaRPr lang="fr-FR" dirty="0"/>
          </a:p>
          <a:p>
            <a:pPr algn="ctr" hangingPunct="0"/>
            <a:r>
              <a:rPr lang="fr-FR" b="1" dirty="0" smtClean="0"/>
              <a:t>2</a:t>
            </a:r>
            <a:r>
              <a:rPr lang="fr-FR" b="1" baseline="30000" dirty="0" smtClean="0"/>
              <a:t>nde</a:t>
            </a:r>
            <a:r>
              <a:rPr lang="fr-FR" b="1" dirty="0" smtClean="0"/>
              <a:t> session  </a:t>
            </a:r>
          </a:p>
          <a:p>
            <a:pPr algn="ctr" hangingPunct="0"/>
            <a:r>
              <a:rPr lang="fr-FR" dirty="0"/>
              <a:t>D</a:t>
            </a:r>
            <a:r>
              <a:rPr lang="fr-FR" dirty="0" smtClean="0"/>
              <a:t>u 22 juin au 10 juillet, en privilégiant la période 22 juin – 3 juillet </a:t>
            </a:r>
            <a:endParaRPr lang="fr-FR" dirty="0"/>
          </a:p>
          <a:p>
            <a:pPr algn="ctr" hangingPunct="0"/>
            <a:r>
              <a:rPr lang="fr-FR" u="sng" dirty="0" smtClean="0">
                <a:solidFill>
                  <a:srgbClr val="FF0000"/>
                </a:solidFill>
              </a:rPr>
              <a:t>Réponse au questionnaire Sphinx</a:t>
            </a:r>
            <a:r>
              <a:rPr lang="fr-FR" dirty="0" smtClean="0">
                <a:solidFill>
                  <a:srgbClr val="FF0000"/>
                </a:solidFill>
              </a:rPr>
              <a:t> : 18 mai</a:t>
            </a:r>
            <a:endParaRPr lang="fr-FR" dirty="0" smtClean="0">
              <a:solidFill>
                <a:srgbClr val="FF0000"/>
              </a:solidFill>
            </a:endParaRPr>
          </a:p>
          <a:p>
            <a:pPr algn="ctr" hangingPunct="0"/>
            <a:r>
              <a:rPr lang="fr-FR" u="sng" dirty="0" smtClean="0">
                <a:solidFill>
                  <a:srgbClr val="FF0000"/>
                </a:solidFill>
              </a:rPr>
              <a:t>Questionnaire UEL spécifique</a:t>
            </a:r>
            <a:endParaRPr lang="fr-FR" dirty="0" smtClean="0">
              <a:solidFill>
                <a:srgbClr val="FF0000"/>
              </a:solidFill>
            </a:endParaRPr>
          </a:p>
          <a:p>
            <a:pPr algn="just" hangingPunct="0"/>
            <a:endParaRPr lang="fr-FR" dirty="0"/>
          </a:p>
          <a:p>
            <a:pPr algn="just" hangingPunct="0"/>
            <a:endParaRPr lang="fr-FR" dirty="0"/>
          </a:p>
          <a:p>
            <a:pPr algn="just" hangingPunct="0"/>
            <a:endParaRPr lang="fr-FR" dirty="0" smtClean="0"/>
          </a:p>
          <a:p>
            <a:pPr algn="just" hangingPunct="0"/>
            <a:endParaRPr lang="fr-FR" dirty="0"/>
          </a:p>
          <a:p>
            <a:pPr algn="just" hangingPunct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95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1800" y="116632"/>
            <a:ext cx="6048672" cy="720080"/>
          </a:xfrm>
        </p:spPr>
        <p:txBody>
          <a:bodyPr>
            <a:normAutofit fontScale="90000"/>
          </a:bodyPr>
          <a:lstStyle/>
          <a:p>
            <a:r>
              <a:rPr lang="fr-FR" sz="2500" b="1" dirty="0" smtClean="0">
                <a:solidFill>
                  <a:schemeClr val="bg1"/>
                </a:solidFill>
              </a:rPr>
              <a:t>Processus de saisie des modalités d’évaluation</a:t>
            </a:r>
            <a:endParaRPr lang="fr-FR" sz="2500" b="1" dirty="0">
              <a:solidFill>
                <a:srgbClr val="EE7F0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51520" y="1052736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just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just"/>
            <a:r>
              <a:rPr lang="fr-FR" sz="2400" dirty="0" smtClean="0">
                <a:solidFill>
                  <a:srgbClr val="F79646">
                    <a:lumMod val="75000"/>
                  </a:srgbClr>
                </a:solidFill>
              </a:rPr>
              <a:t>	</a:t>
            </a:r>
          </a:p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l">
              <a:buFontTx/>
              <a:buAutoNum type="arabicParenR"/>
            </a:pPr>
            <a:endParaRPr lang="fr-FR" sz="2400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095415"/>
            <a:ext cx="84249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fr-FR" sz="2000" b="1" dirty="0"/>
              <a:t>Formulaire Sphinx </a:t>
            </a:r>
            <a:r>
              <a:rPr lang="fr-FR" sz="2000" dirty="0"/>
              <a:t>par année de formation (L1 Droit, L2 AES etc.) et par session</a:t>
            </a:r>
          </a:p>
          <a:p>
            <a:pPr marL="285750" indent="-285750" algn="just">
              <a:buFontTx/>
              <a:buChar char="-"/>
            </a:pPr>
            <a:endParaRPr lang="fr-FR" sz="2000" dirty="0"/>
          </a:p>
          <a:p>
            <a:pPr marL="285750" indent="-285750" algn="just">
              <a:buFontTx/>
              <a:buChar char="-"/>
            </a:pPr>
            <a:r>
              <a:rPr lang="fr-FR" sz="2000" b="1" dirty="0"/>
              <a:t>Echanges avec la direction de la composante </a:t>
            </a:r>
          </a:p>
          <a:p>
            <a:pPr marL="285750" indent="-285750" algn="just">
              <a:buFontTx/>
              <a:buChar char="-"/>
            </a:pPr>
            <a:endParaRPr lang="fr-FR" sz="2000" dirty="0"/>
          </a:p>
          <a:p>
            <a:pPr marL="285750" indent="-285750" algn="just">
              <a:buFontTx/>
              <a:buChar char="-"/>
            </a:pPr>
            <a:r>
              <a:rPr lang="fr-FR" sz="2000" dirty="0"/>
              <a:t>Validation par le responsable d’année et </a:t>
            </a:r>
            <a:r>
              <a:rPr lang="fr-FR" sz="2000" b="1" dirty="0"/>
              <a:t>instruction en central</a:t>
            </a:r>
          </a:p>
          <a:p>
            <a:pPr algn="just"/>
            <a:endParaRPr lang="fr-FR" sz="2000" dirty="0"/>
          </a:p>
          <a:p>
            <a:pPr marL="285750" indent="-285750" algn="just">
              <a:buFontTx/>
              <a:buChar char="-"/>
            </a:pPr>
            <a:r>
              <a:rPr lang="fr-FR" sz="2000" dirty="0"/>
              <a:t>Validation finale par le président de l’établissement </a:t>
            </a:r>
          </a:p>
          <a:p>
            <a:pPr marL="285750" indent="-285750" algn="just">
              <a:buFontTx/>
              <a:buChar char="-"/>
            </a:pPr>
            <a:endParaRPr lang="fr-FR" sz="2000" dirty="0"/>
          </a:p>
          <a:p>
            <a:pPr algn="just"/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Renseignement des MCC et des modalités d’organisation des évaluations qui restent à organiser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Publication des MCC sur une page internet pour respecter le délai de communication de 15 jours minimum avant le début des évaluations</a:t>
            </a:r>
            <a:endParaRPr lang="fr-FR" sz="2000" dirty="0"/>
          </a:p>
          <a:p>
            <a:pPr algn="just" hangingPunct="0"/>
            <a:endParaRPr lang="fr-FR" dirty="0"/>
          </a:p>
          <a:p>
            <a:pPr algn="just" hangingPunct="0"/>
            <a:endParaRPr lang="fr-FR" dirty="0" smtClean="0"/>
          </a:p>
          <a:p>
            <a:pPr algn="just" hangingPunct="0"/>
            <a:endParaRPr lang="fr-FR" dirty="0"/>
          </a:p>
          <a:p>
            <a:pPr algn="just" hangingPunct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05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51520" y="1052736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just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just"/>
            <a:r>
              <a:rPr lang="fr-FR" sz="2400" dirty="0" smtClean="0">
                <a:solidFill>
                  <a:srgbClr val="F79646">
                    <a:lumMod val="75000"/>
                  </a:srgbClr>
                </a:solidFill>
              </a:rPr>
              <a:t>	</a:t>
            </a:r>
          </a:p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l">
              <a:buFontTx/>
              <a:buAutoNum type="arabicParenR"/>
            </a:pPr>
            <a:endParaRPr lang="fr-FR" sz="24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457200" indent="-457200" algn="l">
              <a:buFontTx/>
              <a:buAutoNum type="arabicParenR"/>
            </a:pPr>
            <a:endParaRPr lang="fr-FR" sz="2400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095415"/>
            <a:ext cx="842461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hangingPunct="0">
              <a:buFont typeface="Wingdings" panose="05000000000000000000" pitchFamily="2" charset="2"/>
              <a:buChar char="à"/>
            </a:pPr>
            <a:endParaRPr lang="fr-FR" dirty="0" smtClean="0"/>
          </a:p>
          <a:p>
            <a:pPr marL="285750" indent="-285750" algn="just" hangingPunct="0">
              <a:buFont typeface="Wingdings" panose="05000000000000000000" pitchFamily="2" charset="2"/>
              <a:buChar char="à"/>
            </a:pPr>
            <a:r>
              <a:rPr lang="fr-FR" dirty="0" smtClean="0"/>
              <a:t>Vigilance sur les étudiants en situation de fracture numérique</a:t>
            </a:r>
          </a:p>
          <a:p>
            <a:pPr marL="285750" indent="-285750" algn="just" hangingPunct="0">
              <a:buFont typeface="Wingdings" panose="05000000000000000000" pitchFamily="2" charset="2"/>
              <a:buChar char="à"/>
            </a:pPr>
            <a:endParaRPr lang="fr-FR" dirty="0"/>
          </a:p>
          <a:p>
            <a:pPr marL="285750" indent="-285750" algn="just" hangingPunct="0">
              <a:buFont typeface="Wingdings" panose="05000000000000000000" pitchFamily="2" charset="2"/>
              <a:buChar char="à"/>
            </a:pPr>
            <a:r>
              <a:rPr lang="fr-FR" dirty="0" smtClean="0"/>
              <a:t>Transformer la nature d’une évaluation</a:t>
            </a:r>
          </a:p>
          <a:p>
            <a:pPr algn="just" hangingPunct="0"/>
            <a:endParaRPr lang="fr-FR" dirty="0" smtClean="0"/>
          </a:p>
          <a:p>
            <a:pPr marL="285750" indent="-285750" algn="just" hangingPunct="0">
              <a:buFont typeface="Wingdings" panose="05000000000000000000" pitchFamily="2" charset="2"/>
              <a:buChar char="à"/>
            </a:pPr>
            <a:r>
              <a:rPr lang="fr-FR" dirty="0"/>
              <a:t>Réduction du nombre d’évaluations : évaluations transversales, prise en compte des évaluations déjà réalisées…</a:t>
            </a:r>
          </a:p>
          <a:p>
            <a:pPr marL="285750" indent="-285750" algn="just" hangingPunct="0">
              <a:buFont typeface="Wingdings" panose="05000000000000000000" pitchFamily="2" charset="2"/>
              <a:buChar char="à"/>
            </a:pPr>
            <a:endParaRPr lang="fr-FR" dirty="0"/>
          </a:p>
          <a:p>
            <a:pPr marL="285750" indent="-285750" algn="just" hangingPunct="0">
              <a:buFont typeface="Wingdings" panose="05000000000000000000" pitchFamily="2" charset="2"/>
              <a:buChar char="à"/>
            </a:pPr>
            <a:r>
              <a:rPr lang="fr-FR" dirty="0" smtClean="0"/>
              <a:t>Utilisation de la plateforme </a:t>
            </a:r>
            <a:r>
              <a:rPr lang="fr-FR" dirty="0" err="1" smtClean="0"/>
              <a:t>eCampus</a:t>
            </a:r>
            <a:r>
              <a:rPr lang="fr-FR" dirty="0" smtClean="0"/>
              <a:t> : </a:t>
            </a:r>
            <a:r>
              <a:rPr lang="fr-FR" dirty="0" err="1" smtClean="0"/>
              <a:t>Collaborate</a:t>
            </a:r>
            <a:r>
              <a:rPr lang="fr-FR" dirty="0" smtClean="0"/>
              <a:t>, Test/Quizz, devoir maison</a:t>
            </a:r>
          </a:p>
          <a:p>
            <a:pPr algn="just" hangingPunct="0"/>
            <a:endParaRPr lang="fr-FR" dirty="0"/>
          </a:p>
          <a:p>
            <a:pPr algn="just" hangingPunct="0"/>
            <a:r>
              <a:rPr lang="fr-FR" dirty="0" smtClean="0"/>
              <a:t>	En </a:t>
            </a:r>
            <a:r>
              <a:rPr lang="fr-FR" dirty="0"/>
              <a:t>fonction du mode d’évaluation retenu, il est </a:t>
            </a:r>
            <a:r>
              <a:rPr lang="fr-FR" b="1" dirty="0"/>
              <a:t>conseillé d’organiser une </a:t>
            </a:r>
            <a:r>
              <a:rPr lang="fr-FR" b="1" dirty="0" smtClean="0"/>
              <a:t>	évaluation </a:t>
            </a:r>
            <a:r>
              <a:rPr lang="fr-FR" b="1" dirty="0"/>
              <a:t>blanche</a:t>
            </a:r>
            <a:r>
              <a:rPr lang="fr-FR" dirty="0"/>
              <a:t> une quinzaine de jours avant l’évaluation effective, pour </a:t>
            </a:r>
            <a:r>
              <a:rPr lang="fr-FR" dirty="0" smtClean="0"/>
              <a:t>	s’approprier </a:t>
            </a:r>
            <a:r>
              <a:rPr lang="fr-FR" dirty="0"/>
              <a:t>les outils et solutionner les éventuelles difficultés techniques</a:t>
            </a:r>
          </a:p>
          <a:p>
            <a:pPr marL="285750" indent="-285750" algn="just" hangingPunct="0">
              <a:buFont typeface="Wingdings" panose="05000000000000000000" pitchFamily="2" charset="2"/>
              <a:buChar char="à"/>
            </a:pPr>
            <a:endParaRPr lang="fr-FR" dirty="0"/>
          </a:p>
          <a:p>
            <a:pPr algn="just" hangingPunct="0"/>
            <a:endParaRPr lang="fr-FR" dirty="0"/>
          </a:p>
          <a:p>
            <a:pPr algn="just" hangingPunct="0"/>
            <a:endParaRPr lang="fr-FR" dirty="0" smtClean="0"/>
          </a:p>
          <a:p>
            <a:pPr algn="just" hangingPunct="0"/>
            <a:endParaRPr lang="fr-FR" dirty="0"/>
          </a:p>
          <a:p>
            <a:pPr algn="just" hangingPunct="0"/>
            <a:endParaRPr lang="fr-FR" dirty="0"/>
          </a:p>
          <a:p>
            <a:pPr algn="just" hangingPunct="0"/>
            <a:endParaRPr lang="fr-FR" dirty="0" smtClean="0"/>
          </a:p>
          <a:p>
            <a:pPr algn="just" hangingPunct="0"/>
            <a:endParaRPr lang="fr-FR" dirty="0"/>
          </a:p>
          <a:p>
            <a:pPr algn="just" hangingPunct="0"/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771775" y="115888"/>
            <a:ext cx="6048375" cy="720725"/>
          </a:xfrm>
        </p:spPr>
        <p:txBody>
          <a:bodyPr>
            <a:normAutofit/>
          </a:bodyPr>
          <a:lstStyle/>
          <a:p>
            <a:r>
              <a:rPr lang="fr-FR" sz="2500" b="1" dirty="0" smtClean="0">
                <a:solidFill>
                  <a:schemeClr val="bg1"/>
                </a:solidFill>
              </a:rPr>
              <a:t>Modalités </a:t>
            </a:r>
            <a:r>
              <a:rPr lang="fr-FR" sz="2500" b="1" dirty="0" err="1" smtClean="0">
                <a:solidFill>
                  <a:schemeClr val="bg1"/>
                </a:solidFill>
              </a:rPr>
              <a:t>distancielles</a:t>
            </a:r>
            <a:r>
              <a:rPr lang="fr-FR" sz="2500" b="1" dirty="0" smtClean="0">
                <a:solidFill>
                  <a:schemeClr val="bg1"/>
                </a:solidFill>
              </a:rPr>
              <a:t> d’évaluation</a:t>
            </a:r>
            <a:endParaRPr lang="fr-FR" sz="2500" b="1" dirty="0">
              <a:solidFill>
                <a:srgbClr val="EE7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1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20046</TotalTime>
  <Words>223</Words>
  <Application>Microsoft Office PowerPoint</Application>
  <PresentationFormat>Affichage à l'écran (4:3)</PresentationFormat>
  <Paragraphs>69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 Adaptation des modalités d’évaluation  2019-2020  </vt:lpstr>
      <vt:lpstr>Rappel du calendrier</vt:lpstr>
      <vt:lpstr>Processus de saisie des modalités d’évaluation</vt:lpstr>
      <vt:lpstr>Modalités distancielles d’évaluation</vt:lpstr>
    </vt:vector>
  </TitlesOfParts>
  <Company>UEVE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DOCUMENT</dc:title>
  <dc:creator>justine couvidat</dc:creator>
  <cp:lastModifiedBy>HP</cp:lastModifiedBy>
  <cp:revision>394</cp:revision>
  <cp:lastPrinted>2020-01-13T05:54:13Z</cp:lastPrinted>
  <dcterms:created xsi:type="dcterms:W3CDTF">2017-05-18T14:38:14Z</dcterms:created>
  <dcterms:modified xsi:type="dcterms:W3CDTF">2020-04-29T08:33:46Z</dcterms:modified>
</cp:coreProperties>
</file>